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1.svg" ContentType="image/svg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3"/>
    <p:sldId id="333" r:id="rId4"/>
    <p:sldId id="258" r:id="rId5"/>
    <p:sldId id="260" r:id="rId6"/>
    <p:sldId id="352" r:id="rId7"/>
    <p:sldId id="264" r:id="rId8"/>
    <p:sldId id="353" r:id="rId9"/>
    <p:sldId id="354" r:id="rId10"/>
    <p:sldId id="267" r:id="rId11"/>
    <p:sldId id="272" r:id="rId12"/>
    <p:sldId id="355" r:id="rId13"/>
    <p:sldId id="268" r:id="rId14"/>
    <p:sldId id="269" r:id="rId15"/>
    <p:sldId id="351" r:id="rId16"/>
    <p:sldId id="328" r:id="rId17"/>
    <p:sldId id="270" r:id="rId18"/>
    <p:sldId id="274" r:id="rId19"/>
    <p:sldId id="334" r:id="rId20"/>
    <p:sldId id="335" r:id="rId21"/>
    <p:sldId id="324" r:id="rId22"/>
  </p:sldIdLst>
  <p:sldSz cx="12192000" cy="6858000"/>
  <p:notesSz cx="6858000" cy="9144000"/>
  <p:embeddedFontLst>
    <p:embeddedFont>
      <p:font typeface="站酷文艺体" panose="02000603000000000000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10" y="302"/>
      </p:cViewPr>
      <p:guideLst>
        <p:guide orient="horz" pos="4156"/>
        <p:guide pos="3862"/>
        <p:guide pos="29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tags" Target="../tags/tag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tags" Target="../tags/tag3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1191378" y="1"/>
            <a:ext cx="2733256" cy="5436704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13893" y="1845997"/>
            <a:ext cx="661851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>
                <a:solidFill>
                  <a:schemeClr val="bg2"/>
                </a:solidFill>
                <a:latin typeface="+mj-ea"/>
                <a:ea typeface="+mj-ea"/>
              </a:rPr>
              <a:t>英语学习软件</a:t>
            </a:r>
            <a:endParaRPr lang="zh-CN" altLang="en-US" sz="66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4986" y="4507181"/>
            <a:ext cx="200770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小组成员：杨训迪</a:t>
            </a:r>
            <a:endParaRPr lang="zh-CN" altLang="en-US" sz="1600"/>
          </a:p>
          <a:p>
            <a:r>
              <a:rPr lang="en-US" altLang="zh-CN" sz="1600"/>
              <a:t>	 </a:t>
            </a:r>
            <a:r>
              <a:rPr lang="zh-CN" altLang="en-US" sz="1600"/>
              <a:t>杨东篱</a:t>
            </a:r>
            <a:endParaRPr lang="zh-CN" altLang="en-US" sz="1600"/>
          </a:p>
          <a:p>
            <a:r>
              <a:rPr lang="zh-CN" altLang="en-US" sz="1600"/>
              <a:t>          覃泓铭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10056050" y="4466541"/>
            <a:ext cx="200770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指导老师：李宏儒</a:t>
            </a:r>
            <a:endParaRPr lang="zh-CN" altLang="en-US" sz="1600"/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58230" y="4425446"/>
            <a:ext cx="376894" cy="37689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4473" y="4413399"/>
            <a:ext cx="380702" cy="380702"/>
          </a:xfrm>
          <a:prstGeom prst="rect">
            <a:avLst/>
          </a:prstGeom>
        </p:spPr>
      </p:pic>
      <p:pic>
        <p:nvPicPr>
          <p:cNvPr id="11" name="PA-组合 53" descr="E:\YangXundi\pictures\下载.jpg下载"/>
          <p:cNvPicPr/>
          <p:nvPr>
            <p:custDataLst>
              <p:tags r:id="rId5"/>
            </p:custDataLst>
          </p:nvPr>
        </p:nvPicPr>
        <p:blipFill rotWithShape="1">
          <a:blip r:embed="rId6"/>
          <a:srcRect l="611" r="611"/>
          <a:stretch>
            <a:fillRect/>
          </a:stretch>
        </p:blipFill>
        <p:spPr>
          <a:xfrm>
            <a:off x="1643329" y="1545764"/>
            <a:ext cx="1829355" cy="186024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67246" y="4136462"/>
            <a:ext cx="198152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微信小程序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3" name="矩形: 圆顶角 12"/>
          <p:cNvSpPr/>
          <p:nvPr/>
        </p:nvSpPr>
        <p:spPr>
          <a:xfrm flipV="1">
            <a:off x="1053298" y="-14972"/>
            <a:ext cx="3009417" cy="5593967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1191378" y="1"/>
            <a:ext cx="2733256" cy="5436704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/>
          <p:cNvSpPr/>
          <p:nvPr/>
        </p:nvSpPr>
        <p:spPr>
          <a:xfrm flipV="1">
            <a:off x="1053298" y="-14972"/>
            <a:ext cx="3009417" cy="5593967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39171" y="2793586"/>
            <a:ext cx="481142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>
                <a:solidFill>
                  <a:schemeClr val="bg2"/>
                </a:solidFill>
                <a:latin typeface="+mj-ea"/>
                <a:ea typeface="+mj-ea"/>
              </a:rPr>
              <a:t>业务流程</a:t>
            </a:r>
            <a:endParaRPr lang="zh-CN" altLang="en-US" sz="36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07128" y="2109812"/>
            <a:ext cx="273325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13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0716" y="1992640"/>
            <a:ext cx="185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/>
              <a:t>第四章</a:t>
            </a:r>
            <a:endParaRPr lang="zh-CN" altLang="en-US"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7975" y="190628"/>
            <a:ext cx="30947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/>
                </a:solidFill>
                <a:latin typeface="+mj-ea"/>
                <a:ea typeface="+mj-ea"/>
              </a:rPr>
              <a:t>业务分析</a:t>
            </a:r>
            <a:endParaRPr lang="zh-CN" altLang="en-US" sz="2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40015" y="1655181"/>
            <a:ext cx="7511970" cy="2856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altLang="en-US" sz="2400" dirty="0">
                <a:latin typeface="+mj-lt"/>
                <a:ea typeface="+mj-lt"/>
                <a:cs typeface="+mj-lt"/>
              </a:rPr>
              <a:t>我们认为该小程序主要的面对对象是在校大学生以及年龄较大的人。在同学们中微信的使用次数一般比较多，打开小程序查询比打开一个</a:t>
            </a:r>
            <a:r>
              <a:rPr lang="en-US" sz="2400" dirty="0">
                <a:latin typeface="+mj-lt"/>
                <a:ea typeface="+mj-lt"/>
                <a:cs typeface="+mj-lt"/>
              </a:rPr>
              <a:t>APP</a:t>
            </a:r>
            <a:r>
              <a:rPr lang="zh-CN" altLang="en-US" sz="2400" dirty="0">
                <a:latin typeface="+mj-lt"/>
                <a:ea typeface="+mj-lt"/>
                <a:cs typeface="+mj-lt"/>
              </a:rPr>
              <a:t>速度更快更便捷，小程序比较小，打开速度更快页更有优势。对于上了年纪的人来说，可能一些花里胡哨的东西不是很适合他们，太多的元素反而会影响使用的体验，所以我们这样的一款轻量级的小程序界面设计比较简单，更为容易上手使用。</a:t>
            </a:r>
            <a:endParaRPr lang="en-US" sz="2400" dirty="0">
              <a:latin typeface="+mj-lt"/>
              <a:ea typeface="+mj-lt"/>
              <a:cs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1191378" y="1"/>
            <a:ext cx="2733256" cy="5436704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/>
          <p:cNvSpPr/>
          <p:nvPr/>
        </p:nvSpPr>
        <p:spPr>
          <a:xfrm flipV="1">
            <a:off x="1053298" y="-14972"/>
            <a:ext cx="3009417" cy="5593967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80685" y="2793365"/>
            <a:ext cx="6233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各个模块介绍  </a:t>
            </a:r>
            <a:r>
              <a:rPr lang="en-US" altLang="zh-CN" sz="36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(UI</a:t>
            </a:r>
            <a:r>
              <a:rPr lang="zh-CN" altLang="en-US" sz="36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，使用技术</a:t>
            </a:r>
            <a:r>
              <a:rPr lang="en-US" altLang="zh-CN" sz="36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 )</a:t>
            </a:r>
            <a:endParaRPr lang="zh-CN" altLang="en-US" sz="36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07128" y="2109812"/>
            <a:ext cx="273325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13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0716" y="1992640"/>
            <a:ext cx="185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/>
              <a:t>第三章</a:t>
            </a:r>
            <a:endParaRPr lang="zh-CN" altLang="en-US" sz="4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7780" y="190500"/>
            <a:ext cx="5045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各个模块介绍  </a:t>
            </a:r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(UI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，使用技术</a:t>
            </a:r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 )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7" name="不完整圆 6"/>
          <p:cNvSpPr/>
          <p:nvPr/>
        </p:nvSpPr>
        <p:spPr>
          <a:xfrm>
            <a:off x="1867383" y="2171144"/>
            <a:ext cx="1769138" cy="1769138"/>
          </a:xfrm>
          <a:prstGeom prst="pi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78752" y="2482513"/>
            <a:ext cx="1146400" cy="11464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不完整圆 17"/>
          <p:cNvSpPr/>
          <p:nvPr/>
        </p:nvSpPr>
        <p:spPr>
          <a:xfrm>
            <a:off x="5211432" y="2171144"/>
            <a:ext cx="1769138" cy="1769138"/>
          </a:xfrm>
          <a:prstGeom prst="pie">
            <a:avLst>
              <a:gd name="adj1" fmla="val 3507912"/>
              <a:gd name="adj2" fmla="val 1620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522801" y="2482513"/>
            <a:ext cx="1146400" cy="11464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不完整圆 20"/>
          <p:cNvSpPr/>
          <p:nvPr/>
        </p:nvSpPr>
        <p:spPr>
          <a:xfrm>
            <a:off x="8555481" y="2171144"/>
            <a:ext cx="1769138" cy="1769138"/>
          </a:xfrm>
          <a:prstGeom prst="pie">
            <a:avLst>
              <a:gd name="adj1" fmla="val 17385569"/>
              <a:gd name="adj2" fmla="val 162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866850" y="2482513"/>
            <a:ext cx="1146400" cy="11464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786356" y="2813569"/>
            <a:ext cx="1978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VIDEO</a:t>
            </a:r>
            <a:endParaRPr lang="en-US" altLang="zh-CN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43395" y="2813569"/>
            <a:ext cx="1978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SEARCH</a:t>
            </a:r>
            <a:endParaRPr lang="en-US" altLang="zh-CN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498891" y="2813569"/>
            <a:ext cx="1978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2"/>
                </a:solidFill>
                <a:latin typeface="+mj-ea"/>
                <a:ea typeface="+mj-ea"/>
              </a:rPr>
              <a:t>HOME</a:t>
            </a:r>
            <a:endParaRPr 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final - 微信开发者工具 v1.02.1902010 2019_5_28 19_09_5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075" y="189230"/>
            <a:ext cx="1200785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7975" y="190628"/>
            <a:ext cx="30947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VIDEO SEARCH</a:t>
            </a:r>
            <a:endParaRPr lang="en-US" altLang="zh-CN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84145" y="3342640"/>
            <a:ext cx="7248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2"/>
                </a:solidFill>
                <a:latin typeface="+mj-ea"/>
                <a:ea typeface="+mj-ea"/>
              </a:rPr>
              <a:t>UI    </a:t>
            </a:r>
            <a:r>
              <a:rPr lang="zh-CN" altLang="en-US" sz="4000" b="1">
                <a:solidFill>
                  <a:schemeClr val="bg2"/>
                </a:solidFill>
                <a:latin typeface="+mj-ea"/>
                <a:ea typeface="+mj-ea"/>
              </a:rPr>
              <a:t>相关技术（详细代码演示）</a:t>
            </a:r>
            <a:endParaRPr lang="zh-CN" altLang="en-US" sz="4000" b="1">
              <a:solidFill>
                <a:schemeClr val="bg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4765" y="189230"/>
            <a:ext cx="3368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&lt;VIDEO&gt;   </a:t>
            </a:r>
            <a:endParaRPr lang="en-US" altLang="zh-CN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501255" y="65405"/>
            <a:ext cx="4508500" cy="6590665"/>
            <a:chOff x="7048226" y="1678327"/>
            <a:chExt cx="3032567" cy="3912245"/>
          </a:xfrm>
        </p:grpSpPr>
        <p:sp>
          <p:nvSpPr>
            <p:cNvPr id="7" name="矩形: 圆角 6"/>
            <p:cNvSpPr/>
            <p:nvPr/>
          </p:nvSpPr>
          <p:spPr>
            <a:xfrm>
              <a:off x="7048226" y="1678327"/>
              <a:ext cx="3032567" cy="3912245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7162662" y="1932971"/>
              <a:ext cx="2803695" cy="3200402"/>
            </a:xfrm>
            <a:prstGeom prst="roundRect">
              <a:avLst>
                <a:gd name="adj" fmla="val 1626"/>
              </a:avLst>
            </a:prstGeom>
            <a:solidFill>
              <a:schemeClr val="bg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8114509" y="1782499"/>
              <a:ext cx="900000" cy="4630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/>
        </p:nvSpPr>
        <p:spPr>
          <a:xfrm>
            <a:off x="9672020" y="5989696"/>
            <a:ext cx="382129" cy="38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06170" y="1661795"/>
            <a:ext cx="28860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+mj-ea"/>
                <a:ea typeface="+mj-ea"/>
              </a:rPr>
              <a:t>微信自带</a:t>
            </a:r>
            <a:r>
              <a:rPr lang="en-US" altLang="zh-CN" sz="2400">
                <a:solidFill>
                  <a:schemeClr val="bg2"/>
                </a:solidFill>
                <a:latin typeface="+mj-ea"/>
                <a:ea typeface="+mj-ea"/>
              </a:rPr>
              <a:t>&lt;video&gt;&lt;/video&gt; ?</a:t>
            </a:r>
            <a:endParaRPr lang="en-US" altLang="zh-CN" sz="24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85720" y="3130559"/>
            <a:ext cx="2137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+mj-ea"/>
                <a:ea typeface="+mj-ea"/>
              </a:rPr>
              <a:t>视频格式</a:t>
            </a:r>
            <a:r>
              <a:rPr lang="zh-CN" altLang="en-US" sz="2400">
                <a:solidFill>
                  <a:schemeClr val="bg2"/>
                </a:solidFill>
                <a:latin typeface="+mj-ea"/>
                <a:ea typeface="+mj-ea"/>
              </a:rPr>
              <a:t>？</a:t>
            </a:r>
            <a:endParaRPr lang="zh-CN" altLang="en-US" sz="24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17645" y="4380239"/>
            <a:ext cx="2137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2"/>
                </a:solidFill>
                <a:latin typeface="+mj-ea"/>
                <a:ea typeface="+mj-ea"/>
              </a:rPr>
              <a:t>腾讯云！！！</a:t>
            </a:r>
            <a:endParaRPr lang="zh-CN" altLang="en-US" sz="200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985" y="472440"/>
            <a:ext cx="2948940" cy="543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7975" y="190628"/>
            <a:ext cx="30947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VIDEO SEARCH</a:t>
            </a:r>
            <a:endParaRPr lang="en-US" altLang="zh-CN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24900" y="3724275"/>
            <a:ext cx="3428365" cy="305308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87961" y="2679944"/>
            <a:ext cx="2137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搭建服务器？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88920" y="3627120"/>
            <a:ext cx="39706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云开发！云数据库！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</a:rPr>
              <a:t>n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sql语言monjop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2710" y="1698634"/>
            <a:ext cx="2137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2"/>
                </a:solidFill>
                <a:latin typeface="+mj-ea"/>
                <a:ea typeface="+mj-ea"/>
              </a:rPr>
              <a:t>提交网络请求？</a:t>
            </a:r>
            <a:endParaRPr lang="zh-CN" altLang="en-US" sz="2400">
              <a:solidFill>
                <a:schemeClr val="bg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7975" y="190628"/>
            <a:ext cx="30947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HOME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82718" y="133667"/>
            <a:ext cx="3375720" cy="6590665"/>
            <a:chOff x="7048226" y="1678327"/>
            <a:chExt cx="3032567" cy="3912245"/>
          </a:xfrm>
        </p:grpSpPr>
        <p:sp>
          <p:nvSpPr>
            <p:cNvPr id="9" name="矩形: 圆角 8"/>
            <p:cNvSpPr/>
            <p:nvPr/>
          </p:nvSpPr>
          <p:spPr>
            <a:xfrm>
              <a:off x="7048226" y="1678327"/>
              <a:ext cx="3032567" cy="3912245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7162662" y="1932971"/>
              <a:ext cx="2803695" cy="3200402"/>
            </a:xfrm>
            <a:prstGeom prst="roundRect">
              <a:avLst>
                <a:gd name="adj" fmla="val 1626"/>
              </a:avLst>
            </a:prstGeom>
            <a:solidFill>
              <a:schemeClr val="bg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8114509" y="1782499"/>
              <a:ext cx="900000" cy="4630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3137" y="561780"/>
            <a:ext cx="3048584" cy="5391478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896364" y="6050780"/>
            <a:ext cx="382129" cy="38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36" y="1200022"/>
            <a:ext cx="3124200" cy="54578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64" y="1200022"/>
            <a:ext cx="3105150" cy="5467350"/>
          </a:xfrm>
          <a:prstGeom prst="rect">
            <a:avLst/>
          </a:prstGeom>
        </p:spPr>
      </p:pic>
      <p:cxnSp>
        <p:nvCxnSpPr>
          <p:cNvPr id="17" name="连接符: 曲线 16"/>
          <p:cNvCxnSpPr/>
          <p:nvPr/>
        </p:nvCxnSpPr>
        <p:spPr>
          <a:xfrm rot="10800000" flipV="1">
            <a:off x="3933699" y="1637389"/>
            <a:ext cx="1635958" cy="1516872"/>
          </a:xfrm>
          <a:prstGeom prst="curvedConnector3">
            <a:avLst>
              <a:gd name="adj1" fmla="val 50000"/>
            </a:avLst>
          </a:prstGeom>
          <a:ln>
            <a:solidFill>
              <a:srgbClr val="AD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/>
          <p:cNvCxnSpPr/>
          <p:nvPr/>
        </p:nvCxnSpPr>
        <p:spPr>
          <a:xfrm>
            <a:off x="6601019" y="2761948"/>
            <a:ext cx="1618900" cy="736261"/>
          </a:xfrm>
          <a:prstGeom prst="curvedConnector3">
            <a:avLst>
              <a:gd name="adj1" fmla="val 50000"/>
            </a:avLst>
          </a:prstGeom>
          <a:ln>
            <a:solidFill>
              <a:srgbClr val="AD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/>
          <p:cNvSpPr/>
          <p:nvPr/>
        </p:nvSpPr>
        <p:spPr>
          <a:xfrm>
            <a:off x="972145" y="2960329"/>
            <a:ext cx="2586363" cy="3472580"/>
          </a:xfrm>
          <a:prstGeom prst="roundRect">
            <a:avLst/>
          </a:prstGeom>
          <a:noFill/>
          <a:ln>
            <a:solidFill>
              <a:srgbClr val="AD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单词查询的记录将会自动生成在此处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9113727" y="2030548"/>
            <a:ext cx="1590626" cy="351925"/>
          </a:xfrm>
          <a:prstGeom prst="roundRect">
            <a:avLst/>
          </a:prstGeom>
          <a:noFill/>
          <a:ln>
            <a:solidFill>
              <a:srgbClr val="AD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简易心情本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7975" y="190628"/>
            <a:ext cx="30947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HOME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32513" y="1817225"/>
            <a:ext cx="4271058" cy="3483981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39384" y="1722548"/>
            <a:ext cx="27473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+mj-ea"/>
                <a:ea typeface="+mj-ea"/>
              </a:rPr>
              <a:t>遇到的问题？</a:t>
            </a:r>
            <a:endParaRPr lang="en-US" altLang="zh-CN" sz="2400" dirty="0">
              <a:solidFill>
                <a:schemeClr val="bg2"/>
              </a:solidFill>
              <a:latin typeface="+mj-ea"/>
              <a:ea typeface="+mj-ea"/>
            </a:endParaRPr>
          </a:p>
          <a:p>
            <a:endParaRPr lang="en-US" altLang="zh-CN" sz="2400" dirty="0">
              <a:solidFill>
                <a:schemeClr val="bg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  <a:latin typeface="+mj-ea"/>
                <a:ea typeface="+mj-ea"/>
              </a:rPr>
              <a:t>页面布局</a:t>
            </a:r>
            <a:endParaRPr lang="en-US" altLang="zh-CN" sz="2400" dirty="0">
              <a:solidFill>
                <a:schemeClr val="bg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  <a:latin typeface="+mj-ea"/>
                <a:ea typeface="+mj-ea"/>
              </a:rPr>
              <a:t>数据调用</a:t>
            </a:r>
            <a:endParaRPr lang="en-US" altLang="zh-CN" sz="2400" dirty="0">
              <a:solidFill>
                <a:schemeClr val="bg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  <a:latin typeface="+mj-ea"/>
                <a:ea typeface="+mj-ea"/>
              </a:rPr>
              <a:t>生成表单</a:t>
            </a:r>
            <a:endParaRPr lang="en-US" altLang="zh-CN" sz="2400" dirty="0">
              <a:solidFill>
                <a:schemeClr val="bg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  <a:latin typeface="+mj-ea"/>
                <a:ea typeface="+mj-ea"/>
              </a:rPr>
              <a:t>本地缓存</a:t>
            </a:r>
            <a:endParaRPr lang="en-US" altLang="zh-CN" sz="2400" dirty="0">
              <a:solidFill>
                <a:schemeClr val="bg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/>
                </a:solidFill>
                <a:latin typeface="+mj-ea"/>
                <a:ea typeface="+mj-ea"/>
              </a:rPr>
              <a:t>……</a:t>
            </a:r>
            <a:endParaRPr lang="en-US" altLang="zh-CN" sz="2400" dirty="0">
              <a:solidFill>
                <a:schemeClr val="bg2"/>
              </a:solidFill>
              <a:latin typeface="+mj-ea"/>
              <a:ea typeface="+mj-ea"/>
            </a:endParaRPr>
          </a:p>
          <a:p>
            <a:endParaRPr lang="en-US" altLang="zh-CN" sz="2400" dirty="0"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lang="zh-CN" altLang="en-US" sz="2400" dirty="0">
                <a:solidFill>
                  <a:schemeClr val="bg2"/>
                </a:solidFill>
                <a:latin typeface="+mj-ea"/>
                <a:ea typeface="+mj-ea"/>
              </a:rPr>
              <a:t>嗯，问题很多</a:t>
            </a:r>
            <a:r>
              <a:rPr lang="en-US" altLang="zh-CN" sz="2400" dirty="0">
                <a:solidFill>
                  <a:schemeClr val="bg2"/>
                </a:solidFill>
                <a:latin typeface="+mj-ea"/>
                <a:ea typeface="+mj-ea"/>
              </a:rPr>
              <a:t>…</a:t>
            </a:r>
            <a:endParaRPr lang="en-US" altLang="zh-CN" sz="2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00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7780" y="190500"/>
            <a:ext cx="5045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小组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分工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7" name="不完整圆 6"/>
          <p:cNvSpPr/>
          <p:nvPr/>
        </p:nvSpPr>
        <p:spPr>
          <a:xfrm>
            <a:off x="516103" y="1002744"/>
            <a:ext cx="1769138" cy="1769138"/>
          </a:xfrm>
          <a:prstGeom prst="pi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27472" y="1314113"/>
            <a:ext cx="1146400" cy="11464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不完整圆 17"/>
          <p:cNvSpPr/>
          <p:nvPr/>
        </p:nvSpPr>
        <p:spPr>
          <a:xfrm>
            <a:off x="527672" y="2831544"/>
            <a:ext cx="1769138" cy="1769138"/>
          </a:xfrm>
          <a:prstGeom prst="pie">
            <a:avLst>
              <a:gd name="adj1" fmla="val 3507912"/>
              <a:gd name="adj2" fmla="val 1620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39041" y="3142913"/>
            <a:ext cx="1146400" cy="11464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不完整圆 20"/>
          <p:cNvSpPr/>
          <p:nvPr/>
        </p:nvSpPr>
        <p:spPr>
          <a:xfrm>
            <a:off x="398271" y="4700984"/>
            <a:ext cx="1769138" cy="1769138"/>
          </a:xfrm>
          <a:prstGeom prst="pie">
            <a:avLst>
              <a:gd name="adj1" fmla="val 17385569"/>
              <a:gd name="adj2" fmla="val 162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09640" y="5083473"/>
            <a:ext cx="1146400" cy="11464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35076" y="1645169"/>
            <a:ext cx="1978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ym typeface="+mn-ea"/>
              </a:rPr>
              <a:t>覃泓铭</a:t>
            </a:r>
            <a:endParaRPr lang="en-US" altLang="zh-CN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59635" y="3473969"/>
            <a:ext cx="1978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</a:rPr>
              <a:t>杨训迪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41681" y="5424689"/>
            <a:ext cx="1978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ym typeface="+mn-ea"/>
              </a:rPr>
              <a:t>杨东篱</a:t>
            </a:r>
            <a:endParaRPr 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85010" y="1184910"/>
            <a:ext cx="924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负责需求分析，用例图，业务流程，参与</a:t>
            </a:r>
            <a:r>
              <a:rPr lang="en-US" altLang="zh-CN" sz="2400">
                <a:sym typeface="+mn-ea"/>
              </a:rPr>
              <a:t>home</a:t>
            </a:r>
            <a:r>
              <a:rPr lang="zh-CN" altLang="en-US" sz="2400">
                <a:sym typeface="+mn-ea"/>
              </a:rPr>
              <a:t>页代码编写</a:t>
            </a:r>
            <a:endParaRPr lang="zh-CN" altLang="en-US" sz="24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7255" y="3166110"/>
            <a:ext cx="87814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负责云数据库的建立与设计，负责主页面，搜索单词页面，视频页面</a:t>
            </a:r>
            <a:r>
              <a:rPr lang="en-US" altLang="zh-CN" sz="2400"/>
              <a:t>,home</a:t>
            </a:r>
            <a:r>
              <a:rPr lang="zh-CN" altLang="en-US" sz="2400"/>
              <a:t>页面，</a:t>
            </a:r>
            <a:r>
              <a:rPr lang="en-US" altLang="zh-CN" sz="2400"/>
              <a:t>wordbook</a:t>
            </a:r>
            <a:r>
              <a:rPr lang="zh-CN" altLang="en-US" sz="2400"/>
              <a:t>页面</a:t>
            </a:r>
            <a:r>
              <a:rPr lang="zh-CN" altLang="en-US" sz="2400"/>
              <a:t>的代码编写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2319655" y="5241290"/>
            <a:ext cx="8566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logo</a:t>
            </a:r>
            <a:r>
              <a:rPr lang="zh-CN" altLang="en-US" sz="2400"/>
              <a:t>、小图标设计，页面总体规划设计，负责</a:t>
            </a:r>
            <a:r>
              <a:rPr lang="en-US" altLang="zh-CN" sz="2400"/>
              <a:t>record</a:t>
            </a:r>
            <a:r>
              <a:rPr lang="zh-CN" altLang="en-US" sz="2400"/>
              <a:t>页代码</a:t>
            </a:r>
            <a:r>
              <a:rPr lang="zh-CN" altLang="en-US" sz="2400">
                <a:sym typeface="+mn-ea"/>
              </a:rPr>
              <a:t>，时序图</a:t>
            </a:r>
            <a:endParaRPr lang="en-US" altLang="zh-CN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1191378" y="1"/>
            <a:ext cx="2733256" cy="5436704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13893" y="1845997"/>
            <a:ext cx="661851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>
                <a:solidFill>
                  <a:schemeClr val="bg2"/>
                </a:solidFill>
                <a:latin typeface="+mj-ea"/>
                <a:ea typeface="+mj-ea"/>
              </a:rPr>
              <a:t>谢谢</a:t>
            </a:r>
            <a:endParaRPr lang="zh-CN" altLang="en-US" sz="66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41966" y="4530041"/>
            <a:ext cx="200770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小组成员：杨训迪</a:t>
            </a:r>
            <a:endParaRPr lang="zh-CN" altLang="en-US" sz="1600"/>
          </a:p>
          <a:p>
            <a:r>
              <a:rPr lang="en-US" altLang="zh-CN" sz="1600"/>
              <a:t>	 </a:t>
            </a:r>
            <a:r>
              <a:rPr lang="zh-CN" altLang="en-US" sz="1600"/>
              <a:t>杨东篱</a:t>
            </a:r>
            <a:endParaRPr lang="zh-CN" altLang="en-US" sz="1600"/>
          </a:p>
          <a:p>
            <a:r>
              <a:rPr lang="zh-CN" altLang="en-US" sz="1600"/>
              <a:t>          覃泓铭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10056050" y="4466541"/>
            <a:ext cx="200770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指导老师：李宏儒</a:t>
            </a:r>
            <a:endParaRPr lang="zh-CN" altLang="en-US" sz="1600"/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58230" y="4425446"/>
            <a:ext cx="376894" cy="37689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4473" y="4413399"/>
            <a:ext cx="380702" cy="380702"/>
          </a:xfrm>
          <a:prstGeom prst="rect">
            <a:avLst/>
          </a:prstGeom>
        </p:spPr>
      </p:pic>
      <p:pic>
        <p:nvPicPr>
          <p:cNvPr id="11" name="PA-组合 53" descr="E:\YangXundi\pictures\下载.jpg下载"/>
          <p:cNvPicPr/>
          <p:nvPr>
            <p:custDataLst>
              <p:tags r:id="rId5"/>
            </p:custDataLst>
          </p:nvPr>
        </p:nvPicPr>
        <p:blipFill rotWithShape="1">
          <a:blip r:embed="rId6"/>
          <a:srcRect l="611" r="611"/>
          <a:stretch>
            <a:fillRect/>
          </a:stretch>
        </p:blipFill>
        <p:spPr>
          <a:xfrm>
            <a:off x="1643329" y="1545764"/>
            <a:ext cx="1829355" cy="186024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67246" y="4136462"/>
            <a:ext cx="198152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微信小程序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3" name="矩形: 圆顶角 12"/>
          <p:cNvSpPr/>
          <p:nvPr/>
        </p:nvSpPr>
        <p:spPr>
          <a:xfrm flipV="1">
            <a:off x="1053298" y="-14972"/>
            <a:ext cx="3009417" cy="5593967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1191378" y="1"/>
            <a:ext cx="2733256" cy="5436704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/>
          <p:cNvSpPr/>
          <p:nvPr/>
        </p:nvSpPr>
        <p:spPr>
          <a:xfrm flipV="1">
            <a:off x="1053298" y="-14972"/>
            <a:ext cx="3009417" cy="5593967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724631" y="1279005"/>
            <a:ext cx="166103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>
                <a:solidFill>
                  <a:srgbClr val="FFFFFF"/>
                </a:solidFill>
                <a:latin typeface="站酷文艺体" panose="02000603000000000000"/>
                <a:ea typeface="站酷文艺体" panose="02000603000000000000"/>
              </a:rPr>
              <a:t>目</a:t>
            </a:r>
            <a:endParaRPr lang="zh-CN" altLang="en-US" sz="115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25433" y="3031605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>
                <a:solidFill>
                  <a:srgbClr val="FFFFFF"/>
                </a:solidFill>
                <a:latin typeface="站酷文艺体" panose="02000603000000000000"/>
                <a:ea typeface="站酷文艺体" panose="02000603000000000000"/>
              </a:rPr>
              <a:t>录</a:t>
            </a:r>
            <a:endParaRPr lang="zh-CN" altLang="en-US" sz="115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44818" y="1129417"/>
            <a:ext cx="3094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+mj-ea"/>
                <a:ea typeface="+mj-ea"/>
              </a:rPr>
              <a:t>需求分析</a:t>
            </a:r>
            <a:endParaRPr lang="zh-CN" altLang="en-US" sz="24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65138" y="3518575"/>
            <a:ext cx="2842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+mj-ea"/>
                <a:ea typeface="+mj-ea"/>
              </a:rPr>
              <a:t>业务流程</a:t>
            </a:r>
            <a:endParaRPr lang="zh-CN" altLang="en-US" sz="24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44615" y="2324100"/>
            <a:ext cx="3822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+mj-ea"/>
                <a:ea typeface="+mj-ea"/>
              </a:rPr>
              <a:t>边界图    用例图    时序图</a:t>
            </a:r>
            <a:r>
              <a:rPr lang="zh-CN" altLang="en-US" sz="2400">
                <a:solidFill>
                  <a:schemeClr val="bg2"/>
                </a:solidFill>
                <a:latin typeface="+mj-ea"/>
                <a:ea typeface="+mj-ea"/>
              </a:rPr>
              <a:t>    </a:t>
            </a:r>
            <a:endParaRPr lang="zh-CN" altLang="en-US" sz="24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44615" y="4712970"/>
            <a:ext cx="4388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各个模块介绍  </a:t>
            </a:r>
            <a:r>
              <a:rPr lang="en-US" altLang="zh-CN" sz="24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(UI</a:t>
            </a:r>
            <a:r>
              <a:rPr lang="zh-CN" altLang="en-US" sz="24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，使用</a:t>
            </a:r>
            <a:r>
              <a:rPr lang="zh-CN" altLang="en-US" sz="24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技术</a:t>
            </a:r>
            <a:r>
              <a:rPr lang="en-US" altLang="zh-CN" sz="24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 )</a:t>
            </a:r>
            <a:endParaRPr lang="zh-CN" altLang="en-US" sz="24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24671" y="1100010"/>
            <a:ext cx="124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2"/>
                </a:solidFill>
                <a:latin typeface="+mj-ea"/>
                <a:ea typeface="+mj-ea"/>
              </a:rPr>
              <a:t>01</a:t>
            </a:r>
            <a:endParaRPr lang="zh-CN" altLang="en-US" sz="40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24671" y="2293659"/>
            <a:ext cx="124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2"/>
                </a:solidFill>
                <a:latin typeface="+mj-ea"/>
                <a:ea typeface="+mj-ea"/>
              </a:rPr>
              <a:t>02</a:t>
            </a:r>
            <a:endParaRPr lang="zh-CN" altLang="en-US" sz="40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24671" y="3487308"/>
            <a:ext cx="124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2"/>
                </a:solidFill>
                <a:latin typeface="+mj-ea"/>
                <a:ea typeface="+mj-ea"/>
              </a:rPr>
              <a:t>03</a:t>
            </a:r>
            <a:endParaRPr lang="zh-CN" altLang="en-US" sz="40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424671" y="4680956"/>
            <a:ext cx="124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2"/>
                </a:solidFill>
                <a:latin typeface="+mj-ea"/>
                <a:ea typeface="+mj-ea"/>
              </a:rPr>
              <a:t>04</a:t>
            </a:r>
            <a:endParaRPr lang="zh-CN" altLang="en-US" sz="4000">
              <a:solidFill>
                <a:schemeClr val="bg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1191378" y="1"/>
            <a:ext cx="2733256" cy="5436704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/>
          <p:cNvSpPr/>
          <p:nvPr/>
        </p:nvSpPr>
        <p:spPr>
          <a:xfrm flipV="1">
            <a:off x="1053298" y="-14972"/>
            <a:ext cx="3009417" cy="5593967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39171" y="2793586"/>
            <a:ext cx="481142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需求分析</a:t>
            </a:r>
            <a:endParaRPr lang="zh-CN" altLang="en-US" sz="36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07128" y="2109812"/>
            <a:ext cx="27332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13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0716" y="1992640"/>
            <a:ext cx="185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/>
              <a:t>第一章</a:t>
            </a:r>
            <a:endParaRPr lang="zh-CN" altLang="en-US"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7975" y="190628"/>
            <a:ext cx="30947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需求分析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499654" y="1824580"/>
            <a:ext cx="4357467" cy="3637280"/>
          </a:xfrm>
          <a:custGeom>
            <a:avLst/>
            <a:gdLst>
              <a:gd name="connsiteX0" fmla="*/ 0 w 4357467"/>
              <a:gd name="connsiteY0" fmla="*/ 0 h 3637280"/>
              <a:gd name="connsiteX1" fmla="*/ 3356960 w 4357467"/>
              <a:gd name="connsiteY1" fmla="*/ 0 h 3637280"/>
              <a:gd name="connsiteX2" fmla="*/ 4357467 w 4357467"/>
              <a:gd name="connsiteY2" fmla="*/ 1818640 h 3637280"/>
              <a:gd name="connsiteX3" fmla="*/ 3356960 w 4357467"/>
              <a:gd name="connsiteY3" fmla="*/ 3637280 h 3637280"/>
              <a:gd name="connsiteX4" fmla="*/ 0 w 4357467"/>
              <a:gd name="connsiteY4" fmla="*/ 3637280 h 3637280"/>
              <a:gd name="connsiteX5" fmla="*/ 0 w 4357467"/>
              <a:gd name="connsiteY5" fmla="*/ 0 h 363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7467" h="3637280">
                <a:moveTo>
                  <a:pt x="0" y="0"/>
                </a:moveTo>
                <a:lnTo>
                  <a:pt x="3356960" y="0"/>
                </a:lnTo>
                <a:lnTo>
                  <a:pt x="4357467" y="1818640"/>
                </a:lnTo>
                <a:lnTo>
                  <a:pt x="3356960" y="3637280"/>
                </a:lnTo>
                <a:lnTo>
                  <a:pt x="0" y="363728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4856614" y="1824580"/>
            <a:ext cx="5835732" cy="3637280"/>
          </a:xfrm>
          <a:custGeom>
            <a:avLst/>
            <a:gdLst>
              <a:gd name="connsiteX0" fmla="*/ 0 w 5835732"/>
              <a:gd name="connsiteY0" fmla="*/ 0 h 3637280"/>
              <a:gd name="connsiteX1" fmla="*/ 5835732 w 5835732"/>
              <a:gd name="connsiteY1" fmla="*/ 0 h 3637280"/>
              <a:gd name="connsiteX2" fmla="*/ 5835732 w 5835732"/>
              <a:gd name="connsiteY2" fmla="*/ 3637280 h 3637280"/>
              <a:gd name="connsiteX3" fmla="*/ 0 w 5835732"/>
              <a:gd name="connsiteY3" fmla="*/ 3637280 h 3637280"/>
              <a:gd name="connsiteX4" fmla="*/ 1000507 w 5835732"/>
              <a:gd name="connsiteY4" fmla="*/ 1818640 h 3637280"/>
              <a:gd name="connsiteX5" fmla="*/ 0 w 5835732"/>
              <a:gd name="connsiteY5" fmla="*/ 0 h 363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5732" h="3637280">
                <a:moveTo>
                  <a:pt x="0" y="0"/>
                </a:moveTo>
                <a:lnTo>
                  <a:pt x="5835732" y="0"/>
                </a:lnTo>
                <a:lnTo>
                  <a:pt x="5835732" y="3637280"/>
                </a:lnTo>
                <a:lnTo>
                  <a:pt x="0" y="3637280"/>
                </a:lnTo>
                <a:lnTo>
                  <a:pt x="1000507" y="18186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V 形 13"/>
          <p:cNvSpPr/>
          <p:nvPr/>
        </p:nvSpPr>
        <p:spPr>
          <a:xfrm>
            <a:off x="4721801" y="1824580"/>
            <a:ext cx="1150679" cy="3637280"/>
          </a:xfrm>
          <a:prstGeom prst="chevron">
            <a:avLst>
              <a:gd name="adj" fmla="val 874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13681" y="1789857"/>
            <a:ext cx="2137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需求分析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13680" y="2184334"/>
            <a:ext cx="4347228" cy="3636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在同学们的日常生活中，英语随处可见，但是对于大部分人甚至是大学生来说，有很多的单词还是不会的，而市面上的一些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或者小程序，虽然比较时尚大方，但是里面包含了很多其他的内容。所以我们认为，制作一款轻量级的以查阅单词为目的的小程序，追求的是能最快速地为用户提供查阅单词的服务。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1191378" y="1"/>
            <a:ext cx="2733256" cy="5436704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顶角 12"/>
          <p:cNvSpPr/>
          <p:nvPr/>
        </p:nvSpPr>
        <p:spPr>
          <a:xfrm flipV="1">
            <a:off x="1053298" y="-14972"/>
            <a:ext cx="3009417" cy="5593967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827395" y="2996565"/>
            <a:ext cx="5422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边界图    用例图    时序图    </a:t>
            </a:r>
            <a:endParaRPr lang="zh-CN" altLang="en-US" sz="360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07128" y="2109812"/>
            <a:ext cx="27332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13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0716" y="1992640"/>
            <a:ext cx="185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/>
              <a:t>第二章</a:t>
            </a:r>
            <a:endParaRPr lang="zh-CN" altLang="en-US"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7780" y="190500"/>
            <a:ext cx="3444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边界图       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30" y="279400"/>
            <a:ext cx="5833110" cy="6296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7975" y="190628"/>
            <a:ext cx="30947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用例图     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7" name="图片 6" descr="图片包含 文字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83" y="0"/>
            <a:ext cx="8168234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14975" y="317628"/>
            <a:ext cx="30947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用例</a:t>
            </a:r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图    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顶角 1"/>
          <p:cNvSpPr/>
          <p:nvPr/>
        </p:nvSpPr>
        <p:spPr>
          <a:xfrm flipV="1">
            <a:off x="463188" y="853"/>
            <a:ext cx="723095" cy="768253"/>
          </a:xfrm>
          <a:prstGeom prst="round2SameRect">
            <a:avLst>
              <a:gd name="adj1" fmla="val 17514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2"/>
          <p:cNvSpPr/>
          <p:nvPr/>
        </p:nvSpPr>
        <p:spPr>
          <a:xfrm flipV="1">
            <a:off x="412342" y="-10160"/>
            <a:ext cx="824787" cy="826502"/>
          </a:xfrm>
          <a:prstGeom prst="round2SameRect">
            <a:avLst>
              <a:gd name="adj1" fmla="val 18525"/>
              <a:gd name="adj2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2" y="189437"/>
            <a:ext cx="101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7975" y="190628"/>
            <a:ext cx="309474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2"/>
                </a:solidFill>
                <a:latin typeface="+mj-ea"/>
                <a:ea typeface="+mj-ea"/>
                <a:sym typeface="+mn-ea"/>
              </a:rPr>
              <a:t>时序图    </a:t>
            </a:r>
            <a:endParaRPr lang="zh-CN" altLang="en-US" sz="280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7" name="图片 4" descr="微信图片_20190528195125"/>
          <p:cNvPicPr>
            <a:picLocks noChangeAspect="1"/>
          </p:cNvPicPr>
          <p:nvPr/>
        </p:nvPicPr>
        <p:blipFill>
          <a:blip r:embed="rId1"/>
          <a:srcRect l="1842" t="3215" r="4202" b="3349"/>
          <a:stretch>
            <a:fillRect/>
          </a:stretch>
        </p:blipFill>
        <p:spPr>
          <a:xfrm>
            <a:off x="3618865" y="635"/>
            <a:ext cx="7104380" cy="635063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PA" val="v5.2.5"/>
</p:tagLst>
</file>

<file path=ppt/tags/tag2.xml><?xml version="1.0" encoding="utf-8"?>
<p:tagLst xmlns:p="http://schemas.openxmlformats.org/presentationml/2006/main">
  <p:tag name="KSO_WM_MEDIACOVER_FLAG" val="1"/>
</p:tagLst>
</file>

<file path=ppt/tags/tag3.xml><?xml version="1.0" encoding="utf-8"?>
<p:tagLst xmlns:p="http://schemas.openxmlformats.org/presentationml/2006/main">
  <p:tag name="PA" val="v5.2.5"/>
</p:tagLst>
</file>

<file path=ppt/theme/theme1.xml><?xml version="1.0" encoding="utf-8"?>
<a:theme xmlns:a="http://schemas.openxmlformats.org/drawingml/2006/main" name="Office 主题">
  <a:themeElements>
    <a:clrScheme name="自定义 7">
      <a:dk1>
        <a:srgbClr val="000000"/>
      </a:dk1>
      <a:lt1>
        <a:srgbClr val="FFFFFF"/>
      </a:lt1>
      <a:dk2>
        <a:srgbClr val="333E50"/>
      </a:dk2>
      <a:lt2>
        <a:srgbClr val="333E50"/>
      </a:lt2>
      <a:accent1>
        <a:srgbClr val="333E50"/>
      </a:accent1>
      <a:accent2>
        <a:srgbClr val="FFFFFF"/>
      </a:accent2>
      <a:accent3>
        <a:srgbClr val="333E50"/>
      </a:accent3>
      <a:accent4>
        <a:srgbClr val="000000"/>
      </a:accent4>
      <a:accent5>
        <a:srgbClr val="00B050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站酷文艺体"/>
        <a:ea typeface="站酷文艺体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927</Words>
  <Application>WPS 演示</Application>
  <PresentationFormat>宽屏</PresentationFormat>
  <Paragraphs>169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站酷文艺体</vt:lpstr>
      <vt:lpstr>思源黑体 CN Light</vt:lpstr>
      <vt:lpstr>黑体</vt:lpstr>
      <vt:lpstr>微软雅黑</vt:lpstr>
      <vt:lpstr>Arial Unicode MS</vt:lpstr>
      <vt:lpstr>Calibri</vt:lpstr>
      <vt:lpstr>站酷文艺体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R&amp;B</cp:lastModifiedBy>
  <cp:revision>49</cp:revision>
  <dcterms:created xsi:type="dcterms:W3CDTF">2019-05-28T06:11:00Z</dcterms:created>
  <dcterms:modified xsi:type="dcterms:W3CDTF">2019-05-28T12:04:29Z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